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</p:sldIdLst>
  <p:sldSz cx="6858000" cy="9144000" type="screen4x3"/>
  <p:notesSz cx="20891500" cy="31496000"/>
  <p:defaultTextStyle>
    <a:defPPr>
      <a:defRPr lang="en-US"/>
    </a:defPPr>
    <a:lvl1pPr marL="0" algn="l" defTabSz="9141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86" algn="l" defTabSz="9141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72" algn="l" defTabSz="9141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258" algn="l" defTabSz="9141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344" algn="l" defTabSz="9141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430" algn="l" defTabSz="9141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516" algn="l" defTabSz="9141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602" algn="l" defTabSz="9141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688" algn="l" defTabSz="9141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 autoAdjust="0"/>
    <p:restoredTop sz="94608" autoAdjust="0"/>
  </p:normalViewPr>
  <p:slideViewPr>
    <p:cSldViewPr>
      <p:cViewPr>
        <p:scale>
          <a:sx n="140" d="100"/>
          <a:sy n="140" d="100"/>
        </p:scale>
        <p:origin x="-564" y="78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72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5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6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92DB-DDC7-45D1-B069-3217A4C0CAD0}" type="datetimeFigureOut">
              <a:rPr lang="en-US" smtClean="0"/>
              <a:pPr/>
              <a:t>5/18/2010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9ACE8-48EC-43A2-B445-83729FCB54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92DB-DDC7-45D1-B069-3217A4C0CAD0}" type="datetimeFigureOut">
              <a:rPr lang="en-US" smtClean="0"/>
              <a:pPr/>
              <a:t>5/18/2010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9ACE8-48EC-43A2-B445-83729FCB54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9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9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92DB-DDC7-45D1-B069-3217A4C0CAD0}" type="datetimeFigureOut">
              <a:rPr lang="en-US" smtClean="0"/>
              <a:pPr/>
              <a:t>5/18/2010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9ACE8-48EC-43A2-B445-83729FCB54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92DB-DDC7-45D1-B069-3217A4C0CAD0}" type="datetimeFigureOut">
              <a:rPr lang="en-US" smtClean="0"/>
              <a:pPr/>
              <a:t>5/18/2010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9ACE8-48EC-43A2-B445-83729FCB54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2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8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1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25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3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4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5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60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6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92DB-DDC7-45D1-B069-3217A4C0CAD0}" type="datetimeFigureOut">
              <a:rPr lang="en-US" smtClean="0"/>
              <a:pPr/>
              <a:t>5/18/2010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9ACE8-48EC-43A2-B445-83729FCB54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92DB-DDC7-45D1-B069-3217A4C0CAD0}" type="datetimeFigureOut">
              <a:rPr lang="en-US" smtClean="0"/>
              <a:pPr/>
              <a:t>5/18/2010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9ACE8-48EC-43A2-B445-83729FCB54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86" indent="0">
              <a:buNone/>
              <a:defRPr sz="2000" b="1"/>
            </a:lvl2pPr>
            <a:lvl3pPr marL="914172" indent="0">
              <a:buNone/>
              <a:defRPr sz="1800" b="1"/>
            </a:lvl3pPr>
            <a:lvl4pPr marL="1371258" indent="0">
              <a:buNone/>
              <a:defRPr sz="1600" b="1"/>
            </a:lvl4pPr>
            <a:lvl5pPr marL="1828344" indent="0">
              <a:buNone/>
              <a:defRPr sz="1600" b="1"/>
            </a:lvl5pPr>
            <a:lvl6pPr marL="2285430" indent="0">
              <a:buNone/>
              <a:defRPr sz="1600" b="1"/>
            </a:lvl6pPr>
            <a:lvl7pPr marL="2742516" indent="0">
              <a:buNone/>
              <a:defRPr sz="1600" b="1"/>
            </a:lvl7pPr>
            <a:lvl8pPr marL="3199602" indent="0">
              <a:buNone/>
              <a:defRPr sz="1600" b="1"/>
            </a:lvl8pPr>
            <a:lvl9pPr marL="3656688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2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86" indent="0">
              <a:buNone/>
              <a:defRPr sz="2000" b="1"/>
            </a:lvl2pPr>
            <a:lvl3pPr marL="914172" indent="0">
              <a:buNone/>
              <a:defRPr sz="1800" b="1"/>
            </a:lvl3pPr>
            <a:lvl4pPr marL="1371258" indent="0">
              <a:buNone/>
              <a:defRPr sz="1600" b="1"/>
            </a:lvl4pPr>
            <a:lvl5pPr marL="1828344" indent="0">
              <a:buNone/>
              <a:defRPr sz="1600" b="1"/>
            </a:lvl5pPr>
            <a:lvl6pPr marL="2285430" indent="0">
              <a:buNone/>
              <a:defRPr sz="1600" b="1"/>
            </a:lvl6pPr>
            <a:lvl7pPr marL="2742516" indent="0">
              <a:buNone/>
              <a:defRPr sz="1600" b="1"/>
            </a:lvl7pPr>
            <a:lvl8pPr marL="3199602" indent="0">
              <a:buNone/>
              <a:defRPr sz="1600" b="1"/>
            </a:lvl8pPr>
            <a:lvl9pPr marL="3656688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2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92DB-DDC7-45D1-B069-3217A4C0CAD0}" type="datetimeFigureOut">
              <a:rPr lang="en-US" smtClean="0"/>
              <a:pPr/>
              <a:t>5/18/2010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9ACE8-48EC-43A2-B445-83729FCB54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92DB-DDC7-45D1-B069-3217A4C0CAD0}" type="datetimeFigureOut">
              <a:rPr lang="en-US" smtClean="0"/>
              <a:pPr/>
              <a:t>5/18/2010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9ACE8-48EC-43A2-B445-83729FCB54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92DB-DDC7-45D1-B069-3217A4C0CAD0}" type="datetimeFigureOut">
              <a:rPr lang="en-US" smtClean="0"/>
              <a:pPr/>
              <a:t>5/18/2010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9ACE8-48EC-43A2-B445-83729FCB54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3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90" y="364071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3" y="1913471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086" indent="0">
              <a:buNone/>
              <a:defRPr sz="1200"/>
            </a:lvl2pPr>
            <a:lvl3pPr marL="914172" indent="0">
              <a:buNone/>
              <a:defRPr sz="1000"/>
            </a:lvl3pPr>
            <a:lvl4pPr marL="1371258" indent="0">
              <a:buNone/>
              <a:defRPr sz="900"/>
            </a:lvl4pPr>
            <a:lvl5pPr marL="1828344" indent="0">
              <a:buNone/>
              <a:defRPr sz="900"/>
            </a:lvl5pPr>
            <a:lvl6pPr marL="2285430" indent="0">
              <a:buNone/>
              <a:defRPr sz="900"/>
            </a:lvl6pPr>
            <a:lvl7pPr marL="2742516" indent="0">
              <a:buNone/>
              <a:defRPr sz="900"/>
            </a:lvl7pPr>
            <a:lvl8pPr marL="3199602" indent="0">
              <a:buNone/>
              <a:defRPr sz="900"/>
            </a:lvl8pPr>
            <a:lvl9pPr marL="365668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92DB-DDC7-45D1-B069-3217A4C0CAD0}" type="datetimeFigureOut">
              <a:rPr lang="en-US" smtClean="0"/>
              <a:pPr/>
              <a:t>5/18/2010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9ACE8-48EC-43A2-B445-83729FCB54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086" indent="0">
              <a:buNone/>
              <a:defRPr sz="2800"/>
            </a:lvl2pPr>
            <a:lvl3pPr marL="914172" indent="0">
              <a:buNone/>
              <a:defRPr sz="2400"/>
            </a:lvl3pPr>
            <a:lvl4pPr marL="1371258" indent="0">
              <a:buNone/>
              <a:defRPr sz="2000"/>
            </a:lvl4pPr>
            <a:lvl5pPr marL="1828344" indent="0">
              <a:buNone/>
              <a:defRPr sz="2000"/>
            </a:lvl5pPr>
            <a:lvl6pPr marL="2285430" indent="0">
              <a:buNone/>
              <a:defRPr sz="2000"/>
            </a:lvl6pPr>
            <a:lvl7pPr marL="2742516" indent="0">
              <a:buNone/>
              <a:defRPr sz="2000"/>
            </a:lvl7pPr>
            <a:lvl8pPr marL="3199602" indent="0">
              <a:buNone/>
              <a:defRPr sz="2000"/>
            </a:lvl8pPr>
            <a:lvl9pPr marL="3656688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086" indent="0">
              <a:buNone/>
              <a:defRPr sz="1200"/>
            </a:lvl2pPr>
            <a:lvl3pPr marL="914172" indent="0">
              <a:buNone/>
              <a:defRPr sz="1000"/>
            </a:lvl3pPr>
            <a:lvl4pPr marL="1371258" indent="0">
              <a:buNone/>
              <a:defRPr sz="900"/>
            </a:lvl4pPr>
            <a:lvl5pPr marL="1828344" indent="0">
              <a:buNone/>
              <a:defRPr sz="900"/>
            </a:lvl5pPr>
            <a:lvl6pPr marL="2285430" indent="0">
              <a:buNone/>
              <a:defRPr sz="900"/>
            </a:lvl6pPr>
            <a:lvl7pPr marL="2742516" indent="0">
              <a:buNone/>
              <a:defRPr sz="900"/>
            </a:lvl7pPr>
            <a:lvl8pPr marL="3199602" indent="0">
              <a:buNone/>
              <a:defRPr sz="900"/>
            </a:lvl8pPr>
            <a:lvl9pPr marL="365668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92DB-DDC7-45D1-B069-3217A4C0CAD0}" type="datetimeFigureOut">
              <a:rPr lang="en-US" smtClean="0"/>
              <a:pPr/>
              <a:t>5/18/2010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9ACE8-48EC-43A2-B445-83729FCB54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17" tIns="45709" rIns="91417" bIns="4570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5"/>
            <a:ext cx="6172200" cy="6034617"/>
          </a:xfrm>
          <a:prstGeom prst="rect">
            <a:avLst/>
          </a:prstGeom>
        </p:spPr>
        <p:txBody>
          <a:bodyPr vert="horz" lIns="91417" tIns="45709" rIns="91417" bIns="4570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vert="horz" lIns="91417" tIns="45709" rIns="91417" bIns="4570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092DB-DDC7-45D1-B069-3217A4C0CAD0}" type="datetimeFigureOut">
              <a:rPr lang="en-US" smtClean="0"/>
              <a:pPr/>
              <a:t>5/18/2010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vert="horz" lIns="91417" tIns="45709" rIns="91417" bIns="4570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vert="horz" lIns="91417" tIns="45709" rIns="91417" bIns="4570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9ACE8-48EC-43A2-B445-83729FCB54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172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15" indent="-342815" algn="l" defTabSz="914172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65" indent="-285679" algn="l" defTabSz="914172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15" indent="-228543" algn="l" defTabSz="91417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01" indent="-228543" algn="l" defTabSz="914172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887" indent="-228543" algn="l" defTabSz="914172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73" indent="-228543" algn="l" defTabSz="91417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059" indent="-228543" algn="l" defTabSz="91417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145" indent="-228543" algn="l" defTabSz="91417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231" indent="-228543" algn="l" defTabSz="91417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86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72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58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44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30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16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02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688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../media/image4.jpe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../media/image4.jpe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2007 Oct Building at NOAA ESRL Carbon Cycle Measurements Lab, Boulder CO Oct 4, 200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"/>
            <a:ext cx="2743200" cy="323920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cpem-NIST-boulder-labs-imag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6600" y="2"/>
            <a:ext cx="3581400" cy="2294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NCAR__top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29000" y="6858000"/>
            <a:ext cx="3429000" cy="228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University of Colorado - Boulder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4648200"/>
            <a:ext cx="3712464" cy="220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BRN 025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012835" y="2438403"/>
            <a:ext cx="2845167" cy="213487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2209800" y="457217"/>
          <a:ext cx="2438400" cy="8686785"/>
        </p:xfrm>
        <a:graphic>
          <a:graphicData uri="http://schemas.openxmlformats.org/drawingml/2006/table">
            <a:tbl>
              <a:tblPr/>
              <a:tblGrid>
                <a:gridCol w="2438400"/>
              </a:tblGrid>
              <a:tr h="189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Britannic Bold"/>
                        </a:rPr>
                        <a:t>BRAN In Action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NIST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4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1 fiber strand that takes a circuitous route across BRAN to create a large loop for a NIST clocking testbed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NIST and CU-JILA for optical experiments (no longer in use)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NOAA - Boulder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4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CU and Level 3 Primary connection - 1GE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CU Backup - 1GE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FRGP Primary - 10GE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FRGP Backup - 2x1GE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NCAR Backup - 1GE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NLR FrameNet - 10GE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GSD loop - 10GE (no longer in use)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NOAA-NCAR DWDM testbed - 10G + 2.5G lambdas (now down to one 2.5G lambda)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City of Boulder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4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Atrium Building to Public Safety Building (1 pair, 1 Gbps)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Municipal Building to Public Safety Building via Atrium Building (1 pair, 10 Gbps)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Municipal Building to George Reynolds Branch Library via Atrium Building (1 pair, 1 Gbps)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8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Public Safety Building to CU Telecom for BPoP/UPoP Internet connection and Boulder County Longmont connection (3 pair, 3 Gbps)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Children/Youth/Families Building to Municipal Building via Atrium Building (1 pair, 1 Gbps)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Iris Center to Municipal Building via Atrium Building (1 pair, 1 Gbps)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Public Safety Building to Yards (1 pair, 10 Gbps)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Public Safety Building to Boulder County Communications Center via Yards (1 pair, 10 Gbps)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75th St Wastewater Treatment Plant to Yards via UCAR FL (1 pair, 1 Gbps)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Fire Station 6 to Yards via UCAR FL (1 pair, 1 Gbps)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Fire Station 5 to Yards via UCAR FL (1 pair, 1 Gbps)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849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UCAR FL to Boulder County Communications Center for use by Boulder County for BVSD fiber connection (2 pair, 20 Gbps)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University of Colorado - Boulder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49696">
                <a:tc>
                  <a:txBody>
                    <a:bodyPr/>
                    <a:lstStyle/>
                    <a:p>
                      <a:pPr algn="l" fontAlgn="b"/>
                      <a:r>
                        <a:rPr lang="nl-NL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Expo - G-net, PBX, CONN, G-net, G-net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96">
                <a:tc>
                  <a:txBody>
                    <a:bodyPr/>
                    <a:lstStyle/>
                    <a:p>
                      <a:pPr algn="l" fontAlgn="b"/>
                      <a:r>
                        <a:rPr lang="pl-PL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CUPD - CUPD to BPD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UMS - PBX, ATM, PBX, ATM, (6) CONN, G-net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96">
                <a:tc>
                  <a:txBody>
                    <a:bodyPr/>
                    <a:lstStyle/>
                    <a:p>
                      <a:pPr algn="l" fontAlgn="b"/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ENG - PBX, (19) CONN, PBX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Three pairs for campus telephones at UMS (150 Mbps per pair)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One pair for Ethernet service at CINC (1777 Exposition)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One pair for Ethernet service at IBSX (the Reynolds bldg) (1Gbps)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One pair for Ethernet service at the CU-Foundation (1Gbps)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One pair for connection to Level 3/ICG in Boulder (1Gbps)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One pair for test connection to NCAR (10 Gbps)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Three pairs for MRI connection to campus and NCAR (10 Gbps) (in June)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One pair for connection to NCAR (1 Gbps)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One pair for connection to NOAA/NIST (1 Gbps)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One pair to connect CUPD to BRESTA (1 Gbps)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National Center for Atmospheric Research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4256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o ML </a:t>
                      </a:r>
                      <a:r>
                        <a:rPr lang="en-US" sz="3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TeraGrid</a:t>
                      </a:r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10GigE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56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o FL2-TCOM 10GigE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568">
                <a:tc>
                  <a:txBody>
                    <a:bodyPr/>
                    <a:lstStyle/>
                    <a:p>
                      <a:pPr algn="l" fontAlgn="b"/>
                      <a:r>
                        <a:rPr lang="de-DE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o ML-L3B T1 MUX Ring (West)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56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o ML-L3B T1 MUX Ring (East from Red 3,4)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56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o ML-FL (SaSS)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56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o ML-CG GigE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56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o MLR(B)-FLR(B) GigE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56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o ML-L3B T1 MUX Ring (East to White 3,4)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56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o MLR(A)-FLR(A) GigE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568">
                <a:tc>
                  <a:txBody>
                    <a:bodyPr/>
                    <a:lstStyle/>
                    <a:p>
                      <a:pPr algn="l" fontAlgn="b"/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o MLR(A)-FLR(A) 10 GigE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56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o ML-TCOM 10GigE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56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o TCOM -UNCAVCO 1G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56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o Boulder-Longmont (BiSON) 2.5 Gig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568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o Boulder-Denver (BiSON) 2.5 Gig</a:t>
                      </a:r>
                    </a:p>
                  </a:txBody>
                  <a:tcPr marL="2524" marR="2524" marT="2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568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524" marR="2524" marT="25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2568">
                <a:tc>
                  <a:txBody>
                    <a:bodyPr/>
                    <a:lstStyle/>
                    <a:p>
                      <a:pPr algn="l" fontAlgn="b"/>
                      <a:endParaRPr lang="en-US" sz="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524" marR="2524" marT="2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pem-NIST-boulder-labs-image.jpg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3172795" y="533400"/>
            <a:ext cx="3685205" cy="2362200"/>
          </a:xfrm>
          <a:prstGeom prst="rect">
            <a:avLst/>
          </a:prstGeom>
        </p:spPr>
      </p:pic>
      <p:pic>
        <p:nvPicPr>
          <p:cNvPr id="13" name="Picture 12" descr="boulder municipal bldg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tretch>
            <a:fillRect/>
          </a:stretch>
        </p:blipFill>
        <p:spPr>
          <a:xfrm>
            <a:off x="0" y="0"/>
            <a:ext cx="3048000" cy="2033016"/>
          </a:xfrm>
          <a:prstGeom prst="rect">
            <a:avLst/>
          </a:prstGeom>
        </p:spPr>
      </p:pic>
      <p:pic>
        <p:nvPicPr>
          <p:cNvPr id="15" name="Picture 14" descr="2007 Oct Building at NOAA ESRL Carbon Cycle Measurements Lab, Boulder CO Oct 4, 2007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tretch>
            <a:fillRect/>
          </a:stretch>
        </p:blipFill>
        <p:spPr>
          <a:xfrm>
            <a:off x="3810000" y="4648200"/>
            <a:ext cx="3048000" cy="3599114"/>
          </a:xfrm>
          <a:prstGeom prst="rect">
            <a:avLst/>
          </a:prstGeom>
        </p:spPr>
      </p:pic>
      <p:pic>
        <p:nvPicPr>
          <p:cNvPr id="9" name="Picture 8" descr="University of Colorado - Boulder.jpg"/>
          <p:cNvPicPr>
            <a:picLocks noChangeAspect="1"/>
          </p:cNvPicPr>
          <p:nvPr/>
        </p:nvPicPr>
        <p:blipFill>
          <a:blip r:embed="rId5" cstate="print">
            <a:lum bright="70000" contrast="-70000"/>
          </a:blip>
          <a:stretch>
            <a:fillRect/>
          </a:stretch>
        </p:blipFill>
        <p:spPr>
          <a:xfrm>
            <a:off x="0" y="3352800"/>
            <a:ext cx="3550920" cy="2113643"/>
          </a:xfrm>
          <a:prstGeom prst="rect">
            <a:avLst/>
          </a:prstGeom>
        </p:spPr>
      </p:pic>
      <p:pic>
        <p:nvPicPr>
          <p:cNvPr id="11" name="Picture 10" descr="NCAR__top.jpg"/>
          <p:cNvPicPr>
            <a:picLocks noChangeAspect="1"/>
          </p:cNvPicPr>
          <p:nvPr/>
        </p:nvPicPr>
        <p:blipFill>
          <a:blip r:embed="rId6" cstate="print">
            <a:lum bright="70000" contrast="-70000"/>
          </a:blip>
          <a:stretch>
            <a:fillRect/>
          </a:stretch>
        </p:blipFill>
        <p:spPr>
          <a:xfrm>
            <a:off x="0" y="6705600"/>
            <a:ext cx="3657600" cy="2438400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828800" y="838214"/>
          <a:ext cx="3276600" cy="7230666"/>
        </p:xfrm>
        <a:graphic>
          <a:graphicData uri="http://schemas.openxmlformats.org/drawingml/2006/table">
            <a:tbl>
              <a:tblPr/>
              <a:tblGrid>
                <a:gridCol w="3276600"/>
              </a:tblGrid>
              <a:tr h="1641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Britannic Bold"/>
                        </a:rPr>
                        <a:t>BRAN In Action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0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NIST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29602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 o 1 fiber strand that takes a circuitous route across BRAN to create a large loop for a NIST clocking </a:t>
                      </a:r>
                      <a:r>
                        <a:rPr lang="en-US" sz="300" b="0" i="0" u="none" strike="noStrike" dirty="0" err="1">
                          <a:solidFill>
                            <a:srgbClr val="000000"/>
                          </a:solidFill>
                          <a:latin typeface="Arial Unicode MS"/>
                        </a:rPr>
                        <a:t>testbed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02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NIST and CU-JILA for optical experiments (no longer in use)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0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NOAA - Boulder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29602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CU and Level 3 Primary connection - 1GE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02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CU Backup - 1GE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0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 </a:t>
                      </a:r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o FRGP Primary - 10GE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02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FRGP Backup - 2x1GE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02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NCAR Backup - 1GE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02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NLR FrameNet - 10GE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02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GSD loop - 10GE (no longer in use)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02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NOAA-NCAR DWDM testbed - 10G + 2.5G lambdas (now down to one 2.5G lambda)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0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City of Boulder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29602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Atrium Building to Public Safety Building (1 pair, 1 Gbps)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02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Municipal Building to Public Safety Building via Atrium Building (1 pair, 10 Gbps)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02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Municipal Building to George Reynolds Branch Library via Atrium Building (1 pair, 1 Gbps)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064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Public Safety Building to CU Telecom for BPoP/UPoP Internet connection and Boulder County Longmont connection (3 pair, 3 Gbps)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02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Children/Youth/Families Building to Municipal Building via Atrium Building (1 pair, 1 Gbps)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02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Iris Center to Municipal Building via Atrium Building (1 pair, 1 Gbps)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02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Public Safety Building to Yards (1 pair, 10 Gbps)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02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Public Safety Building to Boulder County Communications Center via Yards (1 pair, 10 Gbps)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02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75th St Wastewater Treatment Plant to Yards via UCAR FL (1 pair, 1 Gbps)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02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Fire Station 6 to Yards via UCAR FL (1 pair, 1 Gbps)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904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Fire Station 5 to Yards via UCAR FL (1 pair, 1 Gbps)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284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 o UCAR FL to Boulder County Communications Center for use by Boulder County for BVSD fiber connection (2 pair, 20 </a:t>
                      </a:r>
                      <a:r>
                        <a:rPr lang="en-US" sz="300" b="0" i="0" u="none" strike="noStrike" dirty="0" err="1">
                          <a:solidFill>
                            <a:srgbClr val="000000"/>
                          </a:solidFill>
                          <a:latin typeface="Arial Unicode MS"/>
                        </a:rPr>
                        <a:t>Gbps</a:t>
                      </a:r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0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University of Colorado - Boulder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29602">
                <a:tc>
                  <a:txBody>
                    <a:bodyPr/>
                    <a:lstStyle/>
                    <a:p>
                      <a:pPr algn="l" fontAlgn="b"/>
                      <a:r>
                        <a:rPr lang="nl-NL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Expo - G-net, PBX, CONN, G-net, G-net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02">
                <a:tc>
                  <a:txBody>
                    <a:bodyPr/>
                    <a:lstStyle/>
                    <a:p>
                      <a:pPr algn="l" fontAlgn="b"/>
                      <a:r>
                        <a:rPr lang="pl-PL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CUPD - CUPD to BPD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02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UMS - PBX, ATM, PBX, ATM, (6) CONN, G-net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02">
                <a:tc>
                  <a:txBody>
                    <a:bodyPr/>
                    <a:lstStyle/>
                    <a:p>
                      <a:pPr algn="l" fontAlgn="b"/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ENG - PBX, (19) CONN, PBX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02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Three pairs for campus telephones at UMS (150 Mbps per pair)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02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One pair for Ethernet service at CINC (1777 Exposition)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02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One pair for Ethernet service at IBSX ( the Reynolds bldg) (1Gbps)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02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One pair for Ethernet service at the CU-Foundation (1Gbps)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02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One pair for connection to Level3/ICG in Boulder (1Gbps)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02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One pair for test connection to NCAR (10 Gbps)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02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Three pairs for MRI connection to campus and NCAR (10 Gbps) (in June)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02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One pair for connection to NCAR (1 Gbps)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02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One pair for connection to NOAA/NIST (1 Gbps)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02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One pair to connect CUPD to BRESTA (1 Gbps)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0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National Center for Atmospheric Research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23432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o ML </a:t>
                      </a:r>
                      <a:r>
                        <a:rPr lang="en-US" sz="3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TeraGrid</a:t>
                      </a:r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10GigE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32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o FL2-TCOM 10GigE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32">
                <a:tc>
                  <a:txBody>
                    <a:bodyPr/>
                    <a:lstStyle/>
                    <a:p>
                      <a:pPr algn="l" fontAlgn="b"/>
                      <a:r>
                        <a:rPr lang="de-DE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o ML-L3B T1 MUX Ring (West)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32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o ML-L3B T1 MUX Ring (East from Red 3,4)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32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o ML-FL (SaSS)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32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o ML-CG GigE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32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o MLR(B)-FLR(B) GigE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32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o ML-L3B T1 MUX Ring (East to White 3,4)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32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o MLR(A)-FLR(A) GigE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32">
                <a:tc>
                  <a:txBody>
                    <a:bodyPr/>
                    <a:lstStyle/>
                    <a:p>
                      <a:pPr algn="l" fontAlgn="b"/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o MLR(A)-FLR(A) 10 GigE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32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o ML-TCOM 10GigE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32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o TCOM -UNCAVCO 1G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32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o Boulder-Longmont (BiSON) 2.5 Gig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32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o Boulder-Denver (</a:t>
                      </a:r>
                      <a:r>
                        <a:rPr lang="en-US" sz="3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BiSON</a:t>
                      </a:r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 2.5 Gig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057400" y="914400"/>
          <a:ext cx="2895600" cy="7259567"/>
        </p:xfrm>
        <a:graphic>
          <a:graphicData uri="http://schemas.openxmlformats.org/drawingml/2006/table">
            <a:tbl>
              <a:tblPr/>
              <a:tblGrid>
                <a:gridCol w="2895600"/>
              </a:tblGrid>
              <a:tr h="1649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Britannic Bold"/>
                        </a:rPr>
                        <a:t>BRAN In Action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9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NIST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30197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1 fiber strand that takes a circuitous route across BRAN to create a large loop for a NIST clocking testbed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97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NIST and CU-JILA for optical experiments (no longer in use)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9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NOAA - Boulder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30197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CU and Level 3 Primary connection - 1GE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97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CU Backup - 1GE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97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FRGP Primary - 10GE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97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FRGP Backup - 2x1GE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97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NCAR Backup - 1GE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97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NLR FrameNet - 10GE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97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GSD loop - 10GE (no longer in use)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97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NOAA-NCAR DWDM testbed - 10G + 2.5G lambdas (now down to one 2.5G lambda)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9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City of Boulder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30197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Atrium Building to Public Safety Building (1 pair, 1 Gbps)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97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Municipal Building to Public Safety Building via Atrium Building (1 pair, 10 Gbps)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97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Municipal Building to George Reynolds Branch Library via Atrium Building (1 pair, 1 Gbps)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97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Public Safety Building to CU Telecom for BPoP/UPoP Internet connection and Boulder County Longmont connection (3 pair, 3 Gbps)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97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Children/Youth/Families Building to Municipal Building via Atrium Building (1 pair, 1 Gbps)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97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Iris Center to Municipal Building via Atrium Building (1 pair, 1 Gbps)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97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Public Safety Building to Yards (1 pair, 10 Gbps)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97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Public Safety Building to Boulder County Communications Center via Yards (1 pair, 10 Gbps)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97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75th St Wastewater Treatment Plant to Yards via UCAR FL (1 pair, 1 Gbps)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97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Fire Station 6 to Yards via UCAR FL (1 pair, 1 Gbps)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97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Fire Station 5 to Yards via UCAR FL (1 pair, 1 Gbps)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97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UCAR FL to Boulder County Communications Center for use by Boulder County for BVSD fiber connection (2 pair, 20 Gbps)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9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University of Colorado - Boulder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30197">
                <a:tc>
                  <a:txBody>
                    <a:bodyPr/>
                    <a:lstStyle/>
                    <a:p>
                      <a:pPr algn="l" fontAlgn="b"/>
                      <a:r>
                        <a:rPr lang="nl-NL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Expo - G-net, PBX, CONN, G-net, G-net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97">
                <a:tc>
                  <a:txBody>
                    <a:bodyPr/>
                    <a:lstStyle/>
                    <a:p>
                      <a:pPr algn="l" fontAlgn="b"/>
                      <a:r>
                        <a:rPr lang="pl-PL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CUPD - CUPD to BPD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97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UMS - PBX, ATM, PBX, ATM, (6) CONN, G-net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97">
                <a:tc>
                  <a:txBody>
                    <a:bodyPr/>
                    <a:lstStyle/>
                    <a:p>
                      <a:pPr algn="l" fontAlgn="b"/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ENG - PBX, (19) CONN, PBX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97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Three pairs for campus telephones at UMS (150 Mbps per pair)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97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One pair for Ethernet service at CINC (1777 Exposition)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97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One pair for Ethernet service at IBSX ( the Reynolds bldg) (1Gbps)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97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One pair for Ethernet service at the CU-Foundation (1Gbps)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97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One pair for connection to Level3/ICG in Boulder (1Gbps)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97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One pair for test connection to NCAR (10 Gbps)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97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Three pairs for MRI connection to campus and NCAR (10 Gbps) (in June)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97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One pair for connection to NCAR (1 Gbps)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97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One pair for connection to NOAA/NIST (1 Gbps)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97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 o One pair to connect CUPD to BRESTA (1 Gbps)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9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Arial Unicode MS"/>
                        </a:rPr>
                        <a:t>National Center for Atmospheric Research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24000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o ML TeraGrid 10GigE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000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o FL2-TCOM 10GigE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000">
                <a:tc>
                  <a:txBody>
                    <a:bodyPr/>
                    <a:lstStyle/>
                    <a:p>
                      <a:pPr algn="l" fontAlgn="b"/>
                      <a:r>
                        <a:rPr lang="de-DE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o ML-L3B T1 MUX Ring (West)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000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o ML-L3B T1 MUX Ring (East from Red 3,4)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000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o ML-FL (SaSS)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000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o ML-CG GigE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000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o MLR(B)-FLR(B) GigE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000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o ML-L3B T1 MUX Ring (East to White 3,4)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000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o MLR(A)-FLR(A) GigE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000">
                <a:tc>
                  <a:txBody>
                    <a:bodyPr/>
                    <a:lstStyle/>
                    <a:p>
                      <a:pPr algn="l" fontAlgn="b"/>
                      <a:r>
                        <a:rPr lang="pt-BR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o MLR(A)-FLR(A) 10 GigE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000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o ML-TCOM 10GigE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000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o TCOM -UNCAVCO 1G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000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o Boulder-Longmont (BiSON) 2.5 Gig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000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o Boulder-Denver (</a:t>
                      </a:r>
                      <a:r>
                        <a:rPr lang="en-US" sz="3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BiSON</a:t>
                      </a:r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 2.5 Gig</a:t>
                      </a:r>
                    </a:p>
                  </a:txBody>
                  <a:tcPr marL="2610" marR="2610" marT="26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pem-NIST-boulder-labs-image.jpg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3172795" y="914400"/>
            <a:ext cx="3685205" cy="2362200"/>
          </a:xfrm>
          <a:prstGeom prst="rect">
            <a:avLst/>
          </a:prstGeom>
        </p:spPr>
      </p:pic>
      <p:pic>
        <p:nvPicPr>
          <p:cNvPr id="4" name="Picture 3" descr="boulder municipal bldg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tretch>
            <a:fillRect/>
          </a:stretch>
        </p:blipFill>
        <p:spPr>
          <a:xfrm>
            <a:off x="0" y="685800"/>
            <a:ext cx="3048000" cy="2033016"/>
          </a:xfrm>
          <a:prstGeom prst="rect">
            <a:avLst/>
          </a:prstGeom>
        </p:spPr>
      </p:pic>
      <p:pic>
        <p:nvPicPr>
          <p:cNvPr id="5" name="Picture 4" descr="2007 Oct Building at NOAA ESRL Carbon Cycle Measurements Lab, Boulder CO Oct 4, 2007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tretch>
            <a:fillRect/>
          </a:stretch>
        </p:blipFill>
        <p:spPr>
          <a:xfrm>
            <a:off x="3810000" y="4648200"/>
            <a:ext cx="3048000" cy="3599114"/>
          </a:xfrm>
          <a:prstGeom prst="rect">
            <a:avLst/>
          </a:prstGeom>
        </p:spPr>
      </p:pic>
      <p:pic>
        <p:nvPicPr>
          <p:cNvPr id="6" name="Picture 5" descr="University of Colorado - Boulder.jpg"/>
          <p:cNvPicPr>
            <a:picLocks noChangeAspect="1"/>
          </p:cNvPicPr>
          <p:nvPr/>
        </p:nvPicPr>
        <p:blipFill>
          <a:blip r:embed="rId5" cstate="print">
            <a:lum bright="70000" contrast="-70000"/>
          </a:blip>
          <a:stretch>
            <a:fillRect/>
          </a:stretch>
        </p:blipFill>
        <p:spPr>
          <a:xfrm>
            <a:off x="0" y="3581400"/>
            <a:ext cx="3550920" cy="2113643"/>
          </a:xfrm>
          <a:prstGeom prst="rect">
            <a:avLst/>
          </a:prstGeom>
        </p:spPr>
      </p:pic>
      <p:pic>
        <p:nvPicPr>
          <p:cNvPr id="7" name="Picture 6" descr="NCAR__top.jpg"/>
          <p:cNvPicPr>
            <a:picLocks noChangeAspect="1"/>
          </p:cNvPicPr>
          <p:nvPr/>
        </p:nvPicPr>
        <p:blipFill>
          <a:blip r:embed="rId6" cstate="print">
            <a:lum bright="70000" contrast="-70000"/>
          </a:blip>
          <a:stretch>
            <a:fillRect/>
          </a:stretch>
        </p:blipFill>
        <p:spPr>
          <a:xfrm>
            <a:off x="0" y="6705600"/>
            <a:ext cx="3657600" cy="2438400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85800" y="609599"/>
          <a:ext cx="5486400" cy="8229595"/>
        </p:xfrm>
        <a:graphic>
          <a:graphicData uri="http://schemas.openxmlformats.org/drawingml/2006/table">
            <a:tbl>
              <a:tblPr/>
              <a:tblGrid>
                <a:gridCol w="2918690"/>
                <a:gridCol w="2567710"/>
              </a:tblGrid>
              <a:tr h="21173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Britannic Bold"/>
                        </a:rPr>
                        <a:t>BRAN 10TH ANNIVERSARY EVENT - 05/14/10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123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NAME</a:t>
                      </a:r>
                    </a:p>
                  </a:txBody>
                  <a:tcPr marL="2292" marR="2292" marT="229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AFFILIATION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" b="1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" b="1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" b="1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" b="0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" b="1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735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735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735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735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735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735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735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735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735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735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735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735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735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735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735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735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735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735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735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735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735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735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735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735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735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735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735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735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735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735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735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735"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292" marR="2292" marT="22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1221</TotalTime>
  <Words>1920</Words>
  <Application>Microsoft Office PowerPoint</Application>
  <PresentationFormat>On-screen Show (4:3)</PresentationFormat>
  <Paragraphs>295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NCAR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wildcat</dc:creator>
  <cp:lastModifiedBy>wildcat</cp:lastModifiedBy>
  <cp:revision>112</cp:revision>
  <dcterms:created xsi:type="dcterms:W3CDTF">2010-05-07T17:08:10Z</dcterms:created>
  <dcterms:modified xsi:type="dcterms:W3CDTF">2010-05-18T21:03:13Z</dcterms:modified>
</cp:coreProperties>
</file>